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embeddedFontLst>
    <p:embeddedFont>
      <p:font typeface="Roboto"/>
      <p:regular r:id="rId18"/>
      <p:bold r:id="rId19"/>
      <p:italic r:id="rId20"/>
      <p:boldItalic r:id="rId21"/>
    </p:embeddedFont>
    <p:embeddedFont>
      <p:font typeface="Roboto Medium"/>
      <p:regular r:id="rId22"/>
      <p:bold r:id="rId23"/>
      <p:italic r:id="rId24"/>
      <p:boldItalic r:id="rId25"/>
    </p:embeddedFont>
    <p:embeddedFont>
      <p:font typeface="Comfortaa Regular"/>
      <p:regular r:id="rId26"/>
      <p:bold r:id="rId27"/>
    </p:embeddedFont>
    <p:embeddedFont>
      <p:font typeface="Roboto Light"/>
      <p:regular r:id="rId28"/>
      <p:bold r:id="rId29"/>
      <p:italic r:id="rId30"/>
      <p:boldItalic r:id="rId31"/>
    </p:embeddedFont>
    <p:embeddedFont>
      <p:font typeface="Comfortaa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4" roundtripDataSignature="AMtx7mgX7m9wjSp/KZsFaBqOqXUtvePa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22" Type="http://schemas.openxmlformats.org/officeDocument/2006/relationships/font" Target="fonts/RobotoMedium-regular.fntdata"/><Relationship Id="rId21" Type="http://schemas.openxmlformats.org/officeDocument/2006/relationships/font" Target="fonts/Roboto-boldItalic.fntdata"/><Relationship Id="rId24" Type="http://schemas.openxmlformats.org/officeDocument/2006/relationships/font" Target="fonts/RobotoMedium-italic.fntdata"/><Relationship Id="rId23" Type="http://schemas.openxmlformats.org/officeDocument/2006/relationships/font" Target="fonts/RobotoMedium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omfortaaRegular-regular.fntdata"/><Relationship Id="rId25" Type="http://schemas.openxmlformats.org/officeDocument/2006/relationships/font" Target="fonts/RobotoMedium-boldItalic.fntdata"/><Relationship Id="rId28" Type="http://schemas.openxmlformats.org/officeDocument/2006/relationships/font" Target="fonts/RobotoLight-regular.fntdata"/><Relationship Id="rId27" Type="http://schemas.openxmlformats.org/officeDocument/2006/relationships/font" Target="fonts/ComfortaaRegular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Light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Light-boldItalic.fntdata"/><Relationship Id="rId30" Type="http://schemas.openxmlformats.org/officeDocument/2006/relationships/font" Target="fonts/RobotoLight-italic.fntdata"/><Relationship Id="rId11" Type="http://schemas.openxmlformats.org/officeDocument/2006/relationships/slide" Target="slides/slide7.xml"/><Relationship Id="rId33" Type="http://schemas.openxmlformats.org/officeDocument/2006/relationships/font" Target="fonts/Comfortaa-bold.fntdata"/><Relationship Id="rId10" Type="http://schemas.openxmlformats.org/officeDocument/2006/relationships/slide" Target="slides/slide6.xml"/><Relationship Id="rId32" Type="http://schemas.openxmlformats.org/officeDocument/2006/relationships/font" Target="fonts/Comfortaa-regular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customschemas.google.com/relationships/presentationmetadata" Target="meta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Roboto-bold.fntdata"/><Relationship Id="rId18" Type="http://schemas.openxmlformats.org/officeDocument/2006/relationships/font" Target="fonts/Robo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3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1">
            <a:alphaModFix amt="77000"/>
          </a:blip>
          <a:tile algn="tl" flip="none" tx="0" sx="100000" ty="0" sy="100000"/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slide" Target="/ppt/slides/slide4.xml"/><Relationship Id="rId5" Type="http://schemas.openxmlformats.org/officeDocument/2006/relationships/image" Target="../media/image10.png"/><Relationship Id="rId6" Type="http://schemas.openxmlformats.org/officeDocument/2006/relationships/image" Target="../media/image2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slide" Target="/ppt/slides/slide4.xml"/><Relationship Id="rId9" Type="http://schemas.openxmlformats.org/officeDocument/2006/relationships/image" Target="../media/image29.jpg"/><Relationship Id="rId5" Type="http://schemas.openxmlformats.org/officeDocument/2006/relationships/image" Target="../media/image10.png"/><Relationship Id="rId6" Type="http://schemas.openxmlformats.org/officeDocument/2006/relationships/image" Target="../media/image22.jpg"/><Relationship Id="rId7" Type="http://schemas.openxmlformats.org/officeDocument/2006/relationships/image" Target="../media/image28.jpg"/><Relationship Id="rId8" Type="http://schemas.openxmlformats.org/officeDocument/2006/relationships/image" Target="../media/image3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slide" Target="/ppt/slides/slide4.xml"/><Relationship Id="rId5" Type="http://schemas.openxmlformats.org/officeDocument/2006/relationships/image" Target="../media/image10.png"/><Relationship Id="rId6" Type="http://schemas.openxmlformats.org/officeDocument/2006/relationships/image" Target="../media/image26.jpg"/><Relationship Id="rId7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jpg"/><Relationship Id="rId10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36.jpg"/><Relationship Id="rId5" Type="http://schemas.openxmlformats.org/officeDocument/2006/relationships/image" Target="../media/image34.jpg"/><Relationship Id="rId6" Type="http://schemas.openxmlformats.org/officeDocument/2006/relationships/image" Target="../media/image32.jpg"/><Relationship Id="rId7" Type="http://schemas.openxmlformats.org/officeDocument/2006/relationships/image" Target="../media/image30.jpg"/><Relationship Id="rId8" Type="http://schemas.openxmlformats.org/officeDocument/2006/relationships/image" Target="../media/image3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jpg"/><Relationship Id="rId10" Type="http://schemas.openxmlformats.org/officeDocument/2006/relationships/image" Target="../media/image7.jp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slide" Target="/ppt/slides/slide4.xml"/><Relationship Id="rId9" Type="http://schemas.openxmlformats.org/officeDocument/2006/relationships/image" Target="../media/image6.jpg"/><Relationship Id="rId5" Type="http://schemas.openxmlformats.org/officeDocument/2006/relationships/image" Target="../media/image8.png"/><Relationship Id="rId6" Type="http://schemas.openxmlformats.org/officeDocument/2006/relationships/image" Target="../media/image13.jpg"/><Relationship Id="rId7" Type="http://schemas.openxmlformats.org/officeDocument/2006/relationships/image" Target="../media/image5.jpg"/><Relationship Id="rId8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slide" Target="/ppt/slides/slide4.xml"/><Relationship Id="rId5" Type="http://schemas.openxmlformats.org/officeDocument/2006/relationships/image" Target="../media/image10.png"/><Relationship Id="rId6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slide" Target="/ppt/slides/slide4.xml"/><Relationship Id="rId5" Type="http://schemas.openxmlformats.org/officeDocument/2006/relationships/image" Target="../media/image10.png"/><Relationship Id="rId6" Type="http://schemas.openxmlformats.org/officeDocument/2006/relationships/image" Target="../media/image3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slide" Target="/ppt/slides/slide4.xml"/><Relationship Id="rId5" Type="http://schemas.openxmlformats.org/officeDocument/2006/relationships/image" Target="../media/image10.png"/><Relationship Id="rId6" Type="http://schemas.openxmlformats.org/officeDocument/2006/relationships/image" Target="../media/image25.jpg"/><Relationship Id="rId7" Type="http://schemas.openxmlformats.org/officeDocument/2006/relationships/image" Target="../media/image15.jpg"/><Relationship Id="rId8" Type="http://schemas.openxmlformats.org/officeDocument/2006/relationships/image" Target="../media/image2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slide" Target="/ppt/slides/slide4.xml"/><Relationship Id="rId5" Type="http://schemas.openxmlformats.org/officeDocument/2006/relationships/image" Target="../media/image10.png"/><Relationship Id="rId6" Type="http://schemas.openxmlformats.org/officeDocument/2006/relationships/image" Target="../media/image20.jpg"/><Relationship Id="rId7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slide" Target="/ppt/slides/slide4.xml"/><Relationship Id="rId5" Type="http://schemas.openxmlformats.org/officeDocument/2006/relationships/image" Target="../media/image10.png"/><Relationship Id="rId6" Type="http://schemas.openxmlformats.org/officeDocument/2006/relationships/image" Target="../media/image24.jpg"/><Relationship Id="rId7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297800" y="2381925"/>
            <a:ext cx="9657300" cy="186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ru-RU" sz="46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НЕБЕСНЫЙ ПОКРОВИТЕЛЬ</a:t>
            </a:r>
            <a:br>
              <a:rPr b="1" lang="ru-RU" sz="46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b="1" lang="ru-RU" sz="46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ПЕТЕРБУРГА</a:t>
            </a:r>
            <a:endParaRPr b="1" sz="46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45337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300">
                <a:latin typeface="Roboto"/>
                <a:ea typeface="Roboto"/>
                <a:cs typeface="Roboto"/>
                <a:sym typeface="Roboto"/>
              </a:rPr>
              <a:t>Виртуальная книжная выставка</a:t>
            </a:r>
            <a:endParaRPr sz="23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300">
                <a:latin typeface="Roboto"/>
                <a:ea typeface="Roboto"/>
                <a:cs typeface="Roboto"/>
                <a:sym typeface="Roboto"/>
              </a:rPr>
              <a:t>ко дню перенесения мощей святого князя Александра Невского</a:t>
            </a:r>
            <a:endParaRPr sz="23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2912" y="-737116"/>
            <a:ext cx="7559055" cy="2862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0"/>
          <p:cNvPicPr preferRelativeResize="0"/>
          <p:nvPr/>
        </p:nvPicPr>
        <p:blipFill rotWithShape="1">
          <a:blip r:embed="rId3">
            <a:alphaModFix/>
          </a:blip>
          <a:srcRect b="35274" l="15122" r="18145" t="34587"/>
          <a:stretch/>
        </p:blipFill>
        <p:spPr>
          <a:xfrm>
            <a:off x="8625841" y="121920"/>
            <a:ext cx="3413759" cy="90758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 txBox="1"/>
          <p:nvPr/>
        </p:nvSpPr>
        <p:spPr>
          <a:xfrm>
            <a:off x="990600" y="3825240"/>
            <a:ext cx="2209800" cy="57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10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26071" y="230934"/>
            <a:ext cx="958336" cy="95833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0"/>
          <p:cNvSpPr txBox="1"/>
          <p:nvPr/>
        </p:nvSpPr>
        <p:spPr>
          <a:xfrm>
            <a:off x="6536225" y="1746988"/>
            <a:ext cx="5368800" cy="29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Останки святого князя были погребены в Рождественском монастыре во Владимире.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572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572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 сентября (30 августа по старому стилю)1724 года основатель северной столицы император Петр I собственноручно перенес в учрежденный им мужской монастырь мощи святого благоверного князя Александра Невского. Так город на Неве обрел своего небесного покровителя и защитника, а день 12 сентября стал для </a:t>
            </a:r>
            <a:r>
              <a:rPr lang="ru-RU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Петербурга особым праздником, выходным днем.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5" name="Google Shape;205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475" y="1364463"/>
            <a:ext cx="5738701" cy="369427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0"/>
          <p:cNvSpPr txBox="1"/>
          <p:nvPr/>
        </p:nvSpPr>
        <p:spPr>
          <a:xfrm>
            <a:off x="702175" y="5153725"/>
            <a:ext cx="11205900" cy="15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 1743 году императрицей Елизаветой Петровной был учрежден общегородской праздничный крестный ход по Невскому проспекту от кафедрального собора к Александро-Невской Лавре в день перенесения мощей святого благоверного князя Александра Невского. Традиция крестного хода по Невскому проспекту 12 сентября, прерванная в годы советской власти, была возобновлена во время главных торжеств 300-летнего юбилея Александро-Невской Лавры в 2013 году.</a:t>
            </a:r>
            <a:endParaRPr sz="1200"/>
          </a:p>
        </p:txBody>
      </p:sp>
      <p:sp>
        <p:nvSpPr>
          <p:cNvPr id="207" name="Google Shape;207;p10"/>
          <p:cNvSpPr txBox="1"/>
          <p:nvPr/>
        </p:nvSpPr>
        <p:spPr>
          <a:xfrm>
            <a:off x="4142725" y="420597"/>
            <a:ext cx="4324800" cy="57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Мощи</a:t>
            </a:r>
            <a:endParaRPr b="1" sz="2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1"/>
          <p:cNvPicPr preferRelativeResize="0"/>
          <p:nvPr/>
        </p:nvPicPr>
        <p:blipFill rotWithShape="1">
          <a:blip r:embed="rId3">
            <a:alphaModFix/>
          </a:blip>
          <a:srcRect b="35274" l="15122" r="18145" t="34587"/>
          <a:stretch/>
        </p:blipFill>
        <p:spPr>
          <a:xfrm>
            <a:off x="8625841" y="121920"/>
            <a:ext cx="3413759" cy="90758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1"/>
          <p:cNvSpPr txBox="1"/>
          <p:nvPr/>
        </p:nvSpPr>
        <p:spPr>
          <a:xfrm>
            <a:off x="990600" y="3825240"/>
            <a:ext cx="2209800" cy="57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11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22396" y="230934"/>
            <a:ext cx="958336" cy="95833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1"/>
          <p:cNvSpPr txBox="1"/>
          <p:nvPr/>
        </p:nvSpPr>
        <p:spPr>
          <a:xfrm>
            <a:off x="3971188" y="999600"/>
            <a:ext cx="4564200" cy="9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accent5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Орден</a:t>
            </a:r>
            <a:endParaRPr sz="2000">
              <a:solidFill>
                <a:schemeClr val="accent5"/>
              </a:solidFill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accent5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Святого Александра Невского</a:t>
            </a:r>
            <a:endParaRPr sz="2000">
              <a:solidFill>
                <a:schemeClr val="accent5"/>
              </a:solidFill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pic>
        <p:nvPicPr>
          <p:cNvPr id="216" name="Google Shape;216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39960" y="2288929"/>
            <a:ext cx="1925523" cy="179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9425" y="2288925"/>
            <a:ext cx="1440291" cy="179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980384" y="2288929"/>
            <a:ext cx="1440291" cy="179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25728" y="2288926"/>
            <a:ext cx="3794412" cy="179999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1"/>
          <p:cNvSpPr txBox="1"/>
          <p:nvPr/>
        </p:nvSpPr>
        <p:spPr>
          <a:xfrm>
            <a:off x="4142725" y="420597"/>
            <a:ext cx="4324800" cy="57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Под именем Александра Невского</a:t>
            </a:r>
            <a:endParaRPr b="1" sz="2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1" name="Google Shape;221;p11"/>
          <p:cNvSpPr txBox="1"/>
          <p:nvPr/>
        </p:nvSpPr>
        <p:spPr>
          <a:xfrm>
            <a:off x="623550" y="5276450"/>
            <a:ext cx="10944900" cy="13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Roboto Medium"/>
                <a:ea typeface="Roboto Medium"/>
                <a:cs typeface="Roboto Medium"/>
                <a:sym typeface="Roboto Medium"/>
              </a:rPr>
              <a:t>Орден Святого Александра Невского был задуман Петром I для награждения за военные заслуги. Однако учрежденный уже после его смерти в 1725 году Екатериной I орден стал использоваться и для поощрения гражданских лиц. Орденский девиз: “За труды и Отечество”.</a:t>
            </a:r>
            <a:endParaRPr sz="18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Roboto Medium"/>
                <a:ea typeface="Roboto Medium"/>
                <a:cs typeface="Roboto Medium"/>
                <a:sym typeface="Roboto Medium"/>
              </a:rPr>
              <a:t>	Как государственная награда орден был упразднен в 1917 году.</a:t>
            </a:r>
            <a:endParaRPr sz="1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22" name="Google Shape;222;p11"/>
          <p:cNvSpPr txBox="1"/>
          <p:nvPr/>
        </p:nvSpPr>
        <p:spPr>
          <a:xfrm>
            <a:off x="839425" y="4311738"/>
            <a:ext cx="1440300" cy="7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202122"/>
                </a:solidFill>
                <a:highlight>
                  <a:srgbClr val="FFFFFF"/>
                </a:highlight>
              </a:rPr>
              <a:t>Крест ордена Св. Александра Невского (1820-е)</a:t>
            </a:r>
            <a:endParaRPr/>
          </a:p>
        </p:txBody>
      </p:sp>
      <p:sp>
        <p:nvSpPr>
          <p:cNvPr id="223" name="Google Shape;223;p11"/>
          <p:cNvSpPr txBox="1"/>
          <p:nvPr/>
        </p:nvSpPr>
        <p:spPr>
          <a:xfrm>
            <a:off x="3182563" y="4276775"/>
            <a:ext cx="1440300" cy="8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202122"/>
                </a:solidFill>
                <a:highlight>
                  <a:srgbClr val="FFFFFF"/>
                </a:highlight>
              </a:rPr>
              <a:t>Звезда к ордену Св. Александра Невского</a:t>
            </a:r>
            <a:endParaRPr/>
          </a:p>
        </p:txBody>
      </p:sp>
      <p:sp>
        <p:nvSpPr>
          <p:cNvPr id="224" name="Google Shape;224;p11"/>
          <p:cNvSpPr txBox="1"/>
          <p:nvPr/>
        </p:nvSpPr>
        <p:spPr>
          <a:xfrm>
            <a:off x="6765088" y="4226088"/>
            <a:ext cx="14400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202122"/>
                </a:solidFill>
                <a:highlight>
                  <a:srgbClr val="FFFFFF"/>
                </a:highlight>
              </a:rPr>
              <a:t>Знак в виде креста к ордену Св. Александра Невского (лицевая и оборотная стороны)</a:t>
            </a:r>
            <a:endParaRPr/>
          </a:p>
        </p:txBody>
      </p:sp>
      <p:sp>
        <p:nvSpPr>
          <p:cNvPr id="225" name="Google Shape;225;p11"/>
          <p:cNvSpPr txBox="1"/>
          <p:nvPr/>
        </p:nvSpPr>
        <p:spPr>
          <a:xfrm>
            <a:off x="10077050" y="4311746"/>
            <a:ext cx="13437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202122"/>
                </a:solidFill>
                <a:highlight>
                  <a:srgbClr val="FFFFFF"/>
                </a:highlight>
              </a:rPr>
              <a:t>Знак ордена Св. Александра Невского (1865 г.)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2"/>
          <p:cNvPicPr preferRelativeResize="0"/>
          <p:nvPr/>
        </p:nvPicPr>
        <p:blipFill rotWithShape="1">
          <a:blip r:embed="rId3">
            <a:alphaModFix/>
          </a:blip>
          <a:srcRect b="35274" l="15122" r="18145" t="34587"/>
          <a:stretch/>
        </p:blipFill>
        <p:spPr>
          <a:xfrm>
            <a:off x="8625841" y="121920"/>
            <a:ext cx="3413759" cy="90758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2"/>
          <p:cNvSpPr txBox="1"/>
          <p:nvPr/>
        </p:nvSpPr>
        <p:spPr>
          <a:xfrm>
            <a:off x="990600" y="3825240"/>
            <a:ext cx="2209800" cy="57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12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26071" y="230934"/>
            <a:ext cx="958336" cy="95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800" y="1881900"/>
            <a:ext cx="2340000" cy="25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2"/>
          <p:cNvSpPr txBox="1"/>
          <p:nvPr/>
        </p:nvSpPr>
        <p:spPr>
          <a:xfrm>
            <a:off x="4142725" y="420597"/>
            <a:ext cx="4324800" cy="57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Под именем Александра Невского</a:t>
            </a:r>
            <a:endParaRPr b="1" sz="2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5" name="Google Shape;235;p12"/>
          <p:cNvSpPr txBox="1"/>
          <p:nvPr/>
        </p:nvSpPr>
        <p:spPr>
          <a:xfrm>
            <a:off x="3971188" y="999600"/>
            <a:ext cx="4564200" cy="9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accent5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Орден Александра Невского</a:t>
            </a:r>
            <a:endParaRPr sz="2000">
              <a:solidFill>
                <a:schemeClr val="accent5"/>
              </a:solidFill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236" name="Google Shape;236;p12"/>
          <p:cNvSpPr txBox="1"/>
          <p:nvPr/>
        </p:nvSpPr>
        <p:spPr>
          <a:xfrm>
            <a:off x="3317025" y="2085400"/>
            <a:ext cx="8425500" cy="18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latin typeface="Roboto"/>
                <a:ea typeface="Roboto"/>
                <a:cs typeface="Roboto"/>
                <a:sym typeface="Roboto"/>
              </a:rPr>
              <a:t>	Орден Александра Невского - младший из “полководческих” орденов  и единственный, унаследовавший название одного из дореволюционных орденов, но без слова “святого”. Учрежден в 1942 году для награждения командного состава Красной Армии “за выдающиеся заслуги в организации и руководстве боевыми операциями”.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latin typeface="Roboto"/>
                <a:ea typeface="Roboto"/>
                <a:cs typeface="Roboto"/>
                <a:sym typeface="Roboto"/>
              </a:rPr>
              <a:t>	После окончания Великой Отечественной войны награждение орденом не производилось - согласно его статуту.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7" name="Google Shape;237;p12"/>
          <p:cNvPicPr preferRelativeResize="0"/>
          <p:nvPr/>
        </p:nvPicPr>
        <p:blipFill rotWithShape="1">
          <a:blip r:embed="rId7">
            <a:alphaModFix/>
          </a:blip>
          <a:srcRect b="0" l="15328" r="16238" t="0"/>
          <a:stretch/>
        </p:blipFill>
        <p:spPr>
          <a:xfrm>
            <a:off x="3477100" y="4142800"/>
            <a:ext cx="2340000" cy="256447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2"/>
          <p:cNvSpPr txBox="1"/>
          <p:nvPr/>
        </p:nvSpPr>
        <p:spPr>
          <a:xfrm>
            <a:off x="6093800" y="4268775"/>
            <a:ext cx="5491200" cy="21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latin typeface="Roboto"/>
                <a:ea typeface="Roboto"/>
                <a:cs typeface="Roboto"/>
                <a:sym typeface="Roboto"/>
              </a:rPr>
              <a:t>	Указом Президента Российской Федерации в 2010 году орден Александра Невского был включен в наградную систему России. Знак ордена воспроизводит дореволюционный вид.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latin typeface="Roboto"/>
                <a:ea typeface="Roboto"/>
                <a:cs typeface="Roboto"/>
                <a:sym typeface="Roboto"/>
              </a:rPr>
              <a:t>	Орденом награждаются граждане (в том числе иностранные), имеющие особые заслуги в государственном строительстве.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3"/>
          <p:cNvPicPr preferRelativeResize="0"/>
          <p:nvPr/>
        </p:nvPicPr>
        <p:blipFill rotWithShape="1">
          <a:blip r:embed="rId3">
            <a:alphaModFix/>
          </a:blip>
          <a:srcRect b="35274" l="15122" r="18145" t="34587"/>
          <a:stretch/>
        </p:blipFill>
        <p:spPr>
          <a:xfrm>
            <a:off x="8625841" y="121920"/>
            <a:ext cx="3413759" cy="90758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3"/>
          <p:cNvSpPr txBox="1"/>
          <p:nvPr/>
        </p:nvSpPr>
        <p:spPr>
          <a:xfrm>
            <a:off x="990600" y="3825240"/>
            <a:ext cx="2209800" cy="57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3"/>
          <p:cNvSpPr txBox="1"/>
          <p:nvPr/>
        </p:nvSpPr>
        <p:spPr>
          <a:xfrm>
            <a:off x="4142725" y="420597"/>
            <a:ext cx="4324800" cy="57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Святые места</a:t>
            </a:r>
            <a:endParaRPr b="1" sz="2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46" name="Google Shape;24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7000" y="211400"/>
            <a:ext cx="997400" cy="9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3"/>
          <p:cNvSpPr txBox="1"/>
          <p:nvPr/>
        </p:nvSpPr>
        <p:spPr>
          <a:xfrm>
            <a:off x="1724525" y="5823100"/>
            <a:ext cx="2726100" cy="907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accent2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Собор Святого благоверного князя Александра Невского</a:t>
            </a:r>
            <a:endParaRPr sz="1200">
              <a:solidFill>
                <a:schemeClr val="accent2"/>
              </a:solidFill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в Петрозаводске</a:t>
            </a:r>
            <a:endParaRPr b="1" sz="1200">
              <a:solidFill>
                <a:schemeClr val="accent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ru-RU">
                <a:solidFill>
                  <a:schemeClr val="accent5"/>
                </a:solidFill>
              </a:rPr>
              <a:t>http://nevsobor.karelia.ru/</a:t>
            </a:r>
            <a:endParaRPr b="1" sz="800">
              <a:solidFill>
                <a:schemeClr val="accent5"/>
              </a:solidFill>
            </a:endParaRPr>
          </a:p>
        </p:txBody>
      </p:sp>
      <p:sp>
        <p:nvSpPr>
          <p:cNvPr id="248" name="Google Shape;248;p13"/>
          <p:cNvSpPr txBox="1"/>
          <p:nvPr/>
        </p:nvSpPr>
        <p:spPr>
          <a:xfrm>
            <a:off x="5183475" y="5840350"/>
            <a:ext cx="2635200" cy="907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accent2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Собор во имя Святого благоверного князя Александра Невского</a:t>
            </a:r>
            <a:endParaRPr sz="1200">
              <a:solidFill>
                <a:schemeClr val="accent2"/>
              </a:solidFill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в Екатеринбурге</a:t>
            </a:r>
            <a:endParaRPr b="1" sz="1200">
              <a:solidFill>
                <a:schemeClr val="accent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>
                <a:solidFill>
                  <a:schemeClr val="accent5"/>
                </a:solidFill>
              </a:rPr>
              <a:t>http://www.sestry.ru/church</a:t>
            </a:r>
            <a:endParaRPr b="1" sz="1200">
              <a:solidFill>
                <a:schemeClr val="accent5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49" name="Google Shape;24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627" y="1357500"/>
            <a:ext cx="242595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75125" y="4143097"/>
            <a:ext cx="162000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41600" y="1426109"/>
            <a:ext cx="162000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68025" y="1338948"/>
            <a:ext cx="129600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775850" y="1338940"/>
            <a:ext cx="111375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20650" y="4143093"/>
            <a:ext cx="202500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75950" y="4143104"/>
            <a:ext cx="245025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3"/>
          <p:cNvSpPr txBox="1"/>
          <p:nvPr/>
        </p:nvSpPr>
        <p:spPr>
          <a:xfrm>
            <a:off x="614550" y="3126225"/>
            <a:ext cx="2516100" cy="8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accent2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Свято-Троицкая Александро-Невская лавра</a:t>
            </a:r>
            <a:endParaRPr sz="1200">
              <a:solidFill>
                <a:schemeClr val="accent2"/>
              </a:solidFill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в Санкт-Петербурге</a:t>
            </a:r>
            <a:endParaRPr b="1" sz="1200">
              <a:solidFill>
                <a:schemeClr val="accent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ru-RU">
                <a:solidFill>
                  <a:schemeClr val="accent5"/>
                </a:solidFill>
              </a:rPr>
              <a:t>https://lavra.spb.ru/</a:t>
            </a:r>
            <a:endParaRPr b="1" sz="1200">
              <a:solidFill>
                <a:schemeClr val="accent5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7" name="Google Shape;257;p13"/>
          <p:cNvSpPr txBox="1"/>
          <p:nvPr/>
        </p:nvSpPr>
        <p:spPr>
          <a:xfrm>
            <a:off x="3471775" y="3158826"/>
            <a:ext cx="2289900" cy="82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accent2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Храм Александра Невского</a:t>
            </a:r>
            <a:endParaRPr sz="1200">
              <a:solidFill>
                <a:schemeClr val="accent2"/>
              </a:solidFill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в Пскове</a:t>
            </a:r>
            <a:endParaRPr b="1" sz="1200">
              <a:solidFill>
                <a:schemeClr val="accent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ru-RU">
                <a:solidFill>
                  <a:schemeClr val="accent5"/>
                </a:solidFill>
              </a:rPr>
              <a:t>https://pskov.pobeda.ru/</a:t>
            </a:r>
            <a:endParaRPr b="1" sz="1200">
              <a:solidFill>
                <a:schemeClr val="accent5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8" name="Google Shape;258;p13"/>
          <p:cNvSpPr txBox="1"/>
          <p:nvPr/>
        </p:nvSpPr>
        <p:spPr>
          <a:xfrm>
            <a:off x="6102793" y="3126213"/>
            <a:ext cx="2406600" cy="8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accent2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Собор Александра Невского</a:t>
            </a:r>
            <a:endParaRPr sz="1200">
              <a:solidFill>
                <a:schemeClr val="accent2"/>
              </a:solidFill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в Нижнем Новгороде</a:t>
            </a:r>
            <a:endParaRPr b="1" sz="1200">
              <a:solidFill>
                <a:schemeClr val="accent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ru-RU">
                <a:solidFill>
                  <a:schemeClr val="accent5"/>
                </a:solidFill>
              </a:rPr>
              <a:t>http://nevskiy-nne.ru/</a:t>
            </a:r>
            <a:endParaRPr b="1" sz="1200">
              <a:solidFill>
                <a:schemeClr val="accent5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9" name="Google Shape;259;p13"/>
          <p:cNvSpPr txBox="1"/>
          <p:nvPr/>
        </p:nvSpPr>
        <p:spPr>
          <a:xfrm>
            <a:off x="8467525" y="5840350"/>
            <a:ext cx="2635200" cy="907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accent2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Собор во имя Святого Благоверного князя Александра Невского</a:t>
            </a:r>
            <a:endParaRPr sz="1200">
              <a:solidFill>
                <a:schemeClr val="accent2"/>
              </a:solidFill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в Новосибирске</a:t>
            </a:r>
            <a:endParaRPr b="1" sz="1200">
              <a:solidFill>
                <a:schemeClr val="accent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ru-RU">
                <a:solidFill>
                  <a:schemeClr val="accent5"/>
                </a:solidFill>
              </a:rPr>
              <a:t>http://www.ansobor.ru/</a:t>
            </a:r>
            <a:endParaRPr b="1" sz="1200">
              <a:solidFill>
                <a:schemeClr val="accent5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0" name="Google Shape;260;p13"/>
          <p:cNvSpPr txBox="1"/>
          <p:nvPr/>
        </p:nvSpPr>
        <p:spPr>
          <a:xfrm>
            <a:off x="9129426" y="3126225"/>
            <a:ext cx="2406600" cy="8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accent2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Кафедральный собор Александра Невского</a:t>
            </a:r>
            <a:endParaRPr sz="1200">
              <a:solidFill>
                <a:schemeClr val="accent2"/>
              </a:solidFill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в Ижевске</a:t>
            </a:r>
            <a:endParaRPr b="1" sz="1200">
              <a:solidFill>
                <a:schemeClr val="accent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accent5"/>
                </a:solidFill>
              </a:rPr>
              <a:t>http://alnevsobor.ru/</a:t>
            </a:r>
            <a:endParaRPr b="1" sz="8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 b="35274" l="15122" r="18145" t="34587"/>
          <a:stretch/>
        </p:blipFill>
        <p:spPr>
          <a:xfrm>
            <a:off x="8625841" y="121920"/>
            <a:ext cx="3413759" cy="90758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1886350" y="347595"/>
            <a:ext cx="6175200" cy="68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НЕБЕСНЫЙ ПОКРОВИТЕЛЬ ПЕТЕРБУРГА</a:t>
            </a:r>
            <a:endParaRPr b="1" sz="2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4156775" y="1491450"/>
            <a:ext cx="7347900" cy="27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Виртуальная книжная выставка «Небесный покровитель Петербурга» рассказывает о православном святом Александре Невском, являющимся небесным покровителем города Санкт-Петербурга. 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4572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На выставке представлены книги из фонда библиотеки в разных форматах (печатный текст, рельефно-точечный шрифт), рассказывающие о великом православном святом, совершившим ратные и духовные подвиги для спасения Родины.</a:t>
            </a:r>
            <a:endParaRPr sz="18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990600" y="3825240"/>
            <a:ext cx="2209800" cy="57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4156775" y="4404350"/>
            <a:ext cx="7266000" cy="20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Представленные материалы будут полезны широкому кругу читателей, знакомящихся с основами православной культуры, могут быть использованы учителями и учащимися школ при освоении курса «Основ религиозных культур и светской этики», Также будут интересны туристам, планирующим самостоятельное посещение святых мест и православных обителей России. </a:t>
            </a:r>
            <a:endParaRPr sz="18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602" y="1120525"/>
            <a:ext cx="3099800" cy="553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"/>
          <p:cNvPicPr preferRelativeResize="0"/>
          <p:nvPr/>
        </p:nvPicPr>
        <p:blipFill rotWithShape="1">
          <a:blip r:embed="rId3">
            <a:alphaModFix/>
          </a:blip>
          <a:srcRect b="35274" l="15122" r="18145" t="34587"/>
          <a:stretch/>
        </p:blipFill>
        <p:spPr>
          <a:xfrm>
            <a:off x="8625841" y="121920"/>
            <a:ext cx="3413759" cy="90758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/>
          <p:nvPr/>
        </p:nvSpPr>
        <p:spPr>
          <a:xfrm>
            <a:off x="3662275" y="390588"/>
            <a:ext cx="4453800" cy="82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СХЕМА ВЫСТАВКИ</a:t>
            </a:r>
            <a:endParaRPr b="1" sz="2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990600" y="3825240"/>
            <a:ext cx="2209800" cy="57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4" name="Google Shape;104;p3"/>
          <p:cNvGrpSpPr/>
          <p:nvPr/>
        </p:nvGrpSpPr>
        <p:grpSpPr>
          <a:xfrm>
            <a:off x="4044523" y="1935636"/>
            <a:ext cx="5267925" cy="4086324"/>
            <a:chOff x="1771337" y="1521"/>
            <a:chExt cx="5267925" cy="4086324"/>
          </a:xfrm>
        </p:grpSpPr>
        <p:sp>
          <p:nvSpPr>
            <p:cNvPr id="105" name="Google Shape;105;p3"/>
            <p:cNvSpPr/>
            <p:nvPr/>
          </p:nvSpPr>
          <p:spPr>
            <a:xfrm rot="10800000">
              <a:off x="1771337" y="1521"/>
              <a:ext cx="5267925" cy="1777816"/>
            </a:xfrm>
            <a:prstGeom prst="homePlate">
              <a:avLst>
                <a:gd fmla="val 50000" name="adj"/>
              </a:avLst>
            </a:prstGeom>
            <a:solidFill>
              <a:srgbClr val="DC4027">
                <a:alpha val="34900"/>
              </a:srgbClr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3"/>
            <p:cNvSpPr txBox="1"/>
            <p:nvPr/>
          </p:nvSpPr>
          <p:spPr>
            <a:xfrm>
              <a:off x="2215791" y="1521"/>
              <a:ext cx="4823471" cy="17778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106675" lIns="783950" spcFirstLastPara="1" rIns="19912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700">
                  <a:solidFill>
                    <a:schemeClr val="accent5"/>
                  </a:solidFill>
                  <a:latin typeface="Roboto"/>
                  <a:ea typeface="Roboto"/>
                  <a:cs typeface="Roboto"/>
                  <a:sym typeface="Roboto"/>
                </a:rPr>
                <a:t>Книжная полка:</a:t>
              </a:r>
              <a:endParaRPr sz="13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None/>
              </a:pPr>
              <a:r>
                <a:rPr b="1" lang="ru-RU" sz="2700">
                  <a:latin typeface="Roboto"/>
                  <a:ea typeface="Roboto"/>
                  <a:cs typeface="Roboto"/>
                  <a:sym typeface="Roboto"/>
                </a:rPr>
                <a:t>НЕБЕСНЫЙ ПОКРО</a:t>
              </a:r>
              <a:r>
                <a:rPr b="1" lang="ru-RU" sz="2700">
                  <a:latin typeface="Roboto"/>
                  <a:ea typeface="Roboto"/>
                  <a:cs typeface="Roboto"/>
                  <a:sym typeface="Roboto"/>
                </a:rPr>
                <a:t>В</a:t>
              </a:r>
              <a:r>
                <a:rPr b="1" lang="ru-RU" sz="2700">
                  <a:latin typeface="Roboto"/>
                  <a:ea typeface="Roboto"/>
                  <a:cs typeface="Roboto"/>
                  <a:sym typeface="Roboto"/>
                </a:rPr>
                <a:t>ИТЕЛЬ ПЕТЕРБУРГА</a:t>
              </a:r>
              <a:endParaRPr b="1" sz="27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 rot="10800000">
              <a:off x="1771337" y="2310029"/>
              <a:ext cx="5267925" cy="1777816"/>
            </a:xfrm>
            <a:prstGeom prst="homePlate">
              <a:avLst>
                <a:gd fmla="val 50000" name="adj"/>
              </a:avLst>
            </a:prstGeom>
            <a:solidFill>
              <a:srgbClr val="DC4027">
                <a:alpha val="34900"/>
              </a:srgbClr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3"/>
            <p:cNvSpPr txBox="1"/>
            <p:nvPr/>
          </p:nvSpPr>
          <p:spPr>
            <a:xfrm>
              <a:off x="2215791" y="2310029"/>
              <a:ext cx="4823471" cy="17778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106675" lIns="783950" spcFirstLastPara="1" rIns="19912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700">
                  <a:solidFill>
                    <a:schemeClr val="accent5"/>
                  </a:solidFill>
                  <a:latin typeface="Roboto"/>
                  <a:ea typeface="Roboto"/>
                  <a:cs typeface="Roboto"/>
                  <a:sym typeface="Roboto"/>
                </a:rPr>
                <a:t>Полезные ресурсы:</a:t>
              </a:r>
              <a:endParaRPr sz="13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None/>
              </a:pPr>
              <a:r>
                <a:rPr b="1" lang="ru-RU" sz="27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СВЯТЫЕ МЕСТА</a:t>
              </a:r>
              <a:endParaRPr b="1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09" name="Google Shape;10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0398" y="1935630"/>
            <a:ext cx="1781175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0398" y="4240780"/>
            <a:ext cx="1781175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4"/>
          <p:cNvPicPr preferRelativeResize="0"/>
          <p:nvPr/>
        </p:nvPicPr>
        <p:blipFill rotWithShape="1">
          <a:blip r:embed="rId3">
            <a:alphaModFix/>
          </a:blip>
          <a:srcRect b="35274" l="15122" r="18145" t="34587"/>
          <a:stretch/>
        </p:blipFill>
        <p:spPr>
          <a:xfrm>
            <a:off x="8625841" y="121920"/>
            <a:ext cx="3413759" cy="90758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 txBox="1"/>
          <p:nvPr/>
        </p:nvSpPr>
        <p:spPr>
          <a:xfrm>
            <a:off x="990600" y="3825240"/>
            <a:ext cx="2209800" cy="57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7" name="Google Shape;117;p4"/>
          <p:cNvGrpSpPr/>
          <p:nvPr/>
        </p:nvGrpSpPr>
        <p:grpSpPr>
          <a:xfrm>
            <a:off x="2242064" y="235669"/>
            <a:ext cx="6724338" cy="1624821"/>
            <a:chOff x="2242064" y="235669"/>
            <a:chExt cx="6724338" cy="1624821"/>
          </a:xfrm>
        </p:grpSpPr>
        <p:sp>
          <p:nvSpPr>
            <p:cNvPr id="118" name="Google Shape;118;p4"/>
            <p:cNvSpPr txBox="1"/>
            <p:nvPr/>
          </p:nvSpPr>
          <p:spPr>
            <a:xfrm>
              <a:off x="4142725" y="420597"/>
              <a:ext cx="4324800" cy="579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Comfortaa"/>
                  <a:ea typeface="Comfortaa"/>
                  <a:cs typeface="Comfortaa"/>
                  <a:sym typeface="Comfortaa"/>
                </a:rPr>
                <a:t>Книжная полка</a:t>
              </a:r>
              <a:endParaRPr b="1" sz="2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pic>
          <p:nvPicPr>
            <p:cNvPr id="119" name="Google Shape;119;p4">
              <a:hlinkClick action="ppaction://hlinksldjump"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242064" y="235669"/>
              <a:ext cx="1410252" cy="14102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4"/>
            <p:cNvSpPr txBox="1"/>
            <p:nvPr/>
          </p:nvSpPr>
          <p:spPr>
            <a:xfrm>
              <a:off x="3643802" y="1029490"/>
              <a:ext cx="5322600" cy="831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400">
                  <a:solidFill>
                    <a:schemeClr val="accent1"/>
                  </a:solidFill>
                  <a:latin typeface="Comfortaa"/>
                  <a:ea typeface="Comfortaa"/>
                  <a:cs typeface="Comfortaa"/>
                  <a:sym typeface="Comfortaa"/>
                </a:rPr>
                <a:t>НЕБЕСНЫЙ ПОКРОВИТЕЛЬ ПЕТЕРБУРГА</a:t>
              </a:r>
              <a:endParaRPr b="1" sz="24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pic>
        <p:nvPicPr>
          <p:cNvPr id="121" name="Google Shape;121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4252" y="2160428"/>
            <a:ext cx="1260002" cy="194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534" y="2160125"/>
            <a:ext cx="1260001" cy="194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0718" y="4622573"/>
            <a:ext cx="1259999" cy="194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36315" y="4622577"/>
            <a:ext cx="1259999" cy="194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00388" y="2160425"/>
            <a:ext cx="1259999" cy="194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854415" y="2160428"/>
            <a:ext cx="1260000" cy="194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74314" y="4622580"/>
            <a:ext cx="1259999" cy="19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/>
          <p:nvPr/>
        </p:nvSpPr>
        <p:spPr>
          <a:xfrm>
            <a:off x="1823463" y="2418575"/>
            <a:ext cx="1260000" cy="14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50">
                <a:solidFill>
                  <a:srgbClr val="134761"/>
                </a:solidFill>
                <a:highlight>
                  <a:srgbClr val="F5F5F5"/>
                </a:highlight>
                <a:latin typeface="Roboto Light"/>
                <a:ea typeface="Roboto Light"/>
                <a:cs typeface="Roboto Light"/>
                <a:sym typeface="Roboto Light"/>
              </a:rPr>
              <a:t>Крупин, Владимир Николаевич. Русские святые [Текст] / В. Н. Крупин .— М.: Росмэн, 2002 .— 319 с.</a:t>
            </a:r>
            <a:endParaRPr sz="12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4597263" y="2377325"/>
            <a:ext cx="1220100" cy="15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50">
                <a:solidFill>
                  <a:srgbClr val="134761"/>
                </a:solidFill>
                <a:highlight>
                  <a:srgbClr val="F5F5F5"/>
                </a:highlight>
                <a:latin typeface="Roboto Light"/>
                <a:ea typeface="Roboto Light"/>
                <a:cs typeface="Roboto Light"/>
                <a:sym typeface="Roboto Light"/>
              </a:rPr>
              <a:t>Кузнецов, Александр Александрович. Ордена и медали России .— М.: Изд-во МГУ, 1985 .— 172 с.</a:t>
            </a:r>
            <a:endParaRPr sz="115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0" name="Google Shape;130;p4"/>
          <p:cNvSpPr txBox="1"/>
          <p:nvPr/>
        </p:nvSpPr>
        <p:spPr>
          <a:xfrm>
            <a:off x="7492100" y="2160425"/>
            <a:ext cx="1260000" cy="17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50">
                <a:solidFill>
                  <a:srgbClr val="134761"/>
                </a:solidFill>
                <a:highlight>
                  <a:srgbClr val="F5F5F5"/>
                </a:highlight>
                <a:latin typeface="Roboto Light"/>
                <a:ea typeface="Roboto Light"/>
                <a:cs typeface="Roboto Light"/>
                <a:sym typeface="Roboto Light"/>
              </a:rPr>
              <a:t>Небесные покровители Санкт-Петербурга [Текст] : сборник / сост. О.С. Надпорожская .— СПб. ; М.: Нева : ОЛМА-Пресс, 2003 .— 342 с.</a:t>
            </a:r>
            <a:endParaRPr sz="115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1" name="Google Shape;131;p4"/>
          <p:cNvSpPr txBox="1"/>
          <p:nvPr/>
        </p:nvSpPr>
        <p:spPr>
          <a:xfrm>
            <a:off x="10384975" y="2160125"/>
            <a:ext cx="1343700" cy="17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50">
                <a:solidFill>
                  <a:srgbClr val="134761"/>
                </a:solidFill>
                <a:highlight>
                  <a:srgbClr val="F5F5F5"/>
                </a:highlight>
                <a:latin typeface="Roboto Light"/>
                <a:ea typeface="Roboto Light"/>
                <a:cs typeface="Roboto Light"/>
                <a:sym typeface="Roboto Light"/>
              </a:rPr>
              <a:t>Православные святыни : Чудотворные иконы. Чудотворные мощи. Святые источники / сост. А. Костин .— М.: АСТ-Пресс-Книга, 2003 .— 287 с.</a:t>
            </a:r>
            <a:endParaRPr sz="115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2" name="Google Shape;132;p4"/>
          <p:cNvSpPr txBox="1"/>
          <p:nvPr/>
        </p:nvSpPr>
        <p:spPr>
          <a:xfrm>
            <a:off x="5905200" y="4782163"/>
            <a:ext cx="12201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50">
                <a:solidFill>
                  <a:srgbClr val="134761"/>
                </a:solidFill>
                <a:highlight>
                  <a:srgbClr val="F5F5F5"/>
                </a:highlight>
                <a:latin typeface="Roboto Light"/>
                <a:ea typeface="Roboto Light"/>
                <a:cs typeface="Roboto Light"/>
                <a:sym typeface="Roboto Light"/>
              </a:rPr>
              <a:t>Святые заступники [Текст] / [Елена Прокофьева] .— Москва : ОЛМА Медиа Групп, 2012 .— 303 с.</a:t>
            </a:r>
            <a:endParaRPr sz="115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3" name="Google Shape;133;p4"/>
          <p:cNvSpPr txBox="1"/>
          <p:nvPr/>
        </p:nvSpPr>
        <p:spPr>
          <a:xfrm>
            <a:off x="2999025" y="4622575"/>
            <a:ext cx="1389000" cy="19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50">
                <a:solidFill>
                  <a:srgbClr val="134761"/>
                </a:solidFill>
                <a:highlight>
                  <a:srgbClr val="F5F5F5"/>
                </a:highlight>
                <a:latin typeface="Roboto Light"/>
                <a:ea typeface="Roboto Light"/>
                <a:cs typeface="Roboto Light"/>
                <a:sym typeface="Roboto Light"/>
              </a:rPr>
              <a:t>Святые воины [Текст] : [о великих православных святых и великомучениках] / [авт.-сост. Е. А. Князев] .— Москва : ОЛМА Медиа Групп, 2010 .— 191 с.</a:t>
            </a:r>
            <a:endParaRPr sz="115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9083325" y="4622600"/>
            <a:ext cx="2141400" cy="20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50">
                <a:solidFill>
                  <a:srgbClr val="134761"/>
                </a:solidFill>
                <a:highlight>
                  <a:srgbClr val="F5F5F5"/>
                </a:highlight>
                <a:latin typeface="Roboto Light"/>
                <a:ea typeface="Roboto Light"/>
                <a:cs typeface="Roboto Light"/>
                <a:sym typeface="Roboto Light"/>
              </a:rPr>
              <a:t>Святые покровители Петербурга [Рельефная графика] : альбом в рельефно-графическом формате / СПб ГБУК "Государственная библиотека для слепых и слабовидящих" ; авт. проекта и сост. Сперанская В. В.— Санкт-Петербург : СПбГБСС, 2018 .— 50 с.</a:t>
            </a:r>
            <a:endParaRPr sz="115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5"/>
          <p:cNvPicPr preferRelativeResize="0"/>
          <p:nvPr/>
        </p:nvPicPr>
        <p:blipFill rotWithShape="1">
          <a:blip r:embed="rId3">
            <a:alphaModFix/>
          </a:blip>
          <a:srcRect b="35274" l="15122" r="18145" t="34587"/>
          <a:stretch/>
        </p:blipFill>
        <p:spPr>
          <a:xfrm>
            <a:off x="8625841" y="121920"/>
            <a:ext cx="3413759" cy="90758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5"/>
          <p:cNvSpPr txBox="1"/>
          <p:nvPr/>
        </p:nvSpPr>
        <p:spPr>
          <a:xfrm>
            <a:off x="990600" y="3825240"/>
            <a:ext cx="2209800" cy="57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5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26071" y="230934"/>
            <a:ext cx="958336" cy="958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5"/>
          <p:cNvSpPr txBox="1"/>
          <p:nvPr/>
        </p:nvSpPr>
        <p:spPr>
          <a:xfrm>
            <a:off x="5035400" y="1805650"/>
            <a:ext cx="6365100" cy="4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Святого благоверного князя Александра Ярославич является небесным покровителем нашей «Северной столицы» - Санкт-Петербурга. 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4572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4572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Православные верующие молятся ему о ниспослании Господом Богом тихого и безмятежного жития, обретения мира и благоденствия, долголетия и благополучия. Обращаются к нему за помощью в минуты различных напастей, тем более войны, для обретения непоколебимой веры в победу над врагом духовным и физическим.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43" name="Google Shape;143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0413" y="1288358"/>
            <a:ext cx="3609930" cy="533329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5"/>
          <p:cNvSpPr txBox="1"/>
          <p:nvPr/>
        </p:nvSpPr>
        <p:spPr>
          <a:xfrm>
            <a:off x="4142725" y="420597"/>
            <a:ext cx="4324800" cy="57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Книжная полка</a:t>
            </a:r>
            <a:endParaRPr b="1" sz="2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 b="35274" l="15122" r="18145" t="34587"/>
          <a:stretch/>
        </p:blipFill>
        <p:spPr>
          <a:xfrm>
            <a:off x="8625841" y="121920"/>
            <a:ext cx="3413759" cy="90758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 txBox="1"/>
          <p:nvPr/>
        </p:nvSpPr>
        <p:spPr>
          <a:xfrm>
            <a:off x="3706150" y="3245175"/>
            <a:ext cx="8116500" cy="3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«В истории мы знаем множество примеров такой жизни, когда богатство и власть, в том числе политическая, обращались во славу Божию. Сегодня мы празднуем день погребения святого благоверного великого князя Александра Невского. Он был главой нашего государства в трудное время, когда быть во главе народа означало быть во главе воинства, потому что главной задачей святого благоверного князя было ограждение земли нашей от нашествия иноплеменных. И он отдал всю силу своего таланта на службу своему народу, своему Отечеству. Он, когда это было необходимо, встал во главе дружины и пошел на врага, многократно превосходившего его по силе. А с какими замечательными словами пошел святой князь на битву с теми, кто вступил на его землю: «Не в силе Бог, а в правде. Сии на колесницах, и сии на конех, мы же во имя Господа Бога нашего призовем».</a:t>
            </a:r>
            <a:endParaRPr i="1" sz="13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Святейший Патриарх Московский и всея Руси Кирилл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1" name="Google Shape;151;p6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26071" y="230934"/>
            <a:ext cx="958336" cy="95833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1411100" y="1398677"/>
            <a:ext cx="9646800" cy="17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Дни памяти святого благоверного князя Александра Невского</a:t>
            </a:r>
            <a:r>
              <a:rPr lang="ru-RU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:</a:t>
            </a:r>
            <a:endParaRPr sz="18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6 декабря (23 ноября по старому стилю) в день преставления,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12 сентября (30 августа по старому стилю) в день перенесения мощей,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5 июня (23 мая по старому стилю) вместе с Собором Ростово-Ярославских святых,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В 3-ю Неделю по Пятидесятнице вместе с Собором Владимирских святых.</a:t>
            </a:r>
            <a:endParaRPr sz="18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53" name="Google Shape;153;p6"/>
          <p:cNvPicPr preferRelativeResize="0"/>
          <p:nvPr/>
        </p:nvPicPr>
        <p:blipFill rotWithShape="1">
          <a:blip r:embed="rId6">
            <a:alphaModFix/>
          </a:blip>
          <a:srcRect b="0" l="18564" r="13955" t="0"/>
          <a:stretch/>
        </p:blipFill>
        <p:spPr>
          <a:xfrm>
            <a:off x="809275" y="3492425"/>
            <a:ext cx="2675725" cy="26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 txBox="1"/>
          <p:nvPr/>
        </p:nvSpPr>
        <p:spPr>
          <a:xfrm>
            <a:off x="4142725" y="420597"/>
            <a:ext cx="4324800" cy="57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Книжная полка</a:t>
            </a:r>
            <a:endParaRPr b="1" sz="2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7"/>
          <p:cNvPicPr preferRelativeResize="0"/>
          <p:nvPr/>
        </p:nvPicPr>
        <p:blipFill rotWithShape="1">
          <a:blip r:embed="rId3">
            <a:alphaModFix/>
          </a:blip>
          <a:srcRect b="35274" l="15122" r="18145" t="34587"/>
          <a:stretch/>
        </p:blipFill>
        <p:spPr>
          <a:xfrm>
            <a:off x="8625841" y="121920"/>
            <a:ext cx="3413759" cy="90758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"/>
          <p:cNvSpPr txBox="1"/>
          <p:nvPr/>
        </p:nvSpPr>
        <p:spPr>
          <a:xfrm>
            <a:off x="990600" y="3825240"/>
            <a:ext cx="2209800" cy="57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7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26071" y="230934"/>
            <a:ext cx="958336" cy="95833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 txBox="1"/>
          <p:nvPr/>
        </p:nvSpPr>
        <p:spPr>
          <a:xfrm>
            <a:off x="751088" y="5620725"/>
            <a:ext cx="106260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2 варианта иконографии святого – в монашеских и княжеских одеждах – появились одновременно.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На иконах XVIII – XIX веков святого писали преимущественно в воинских доспехах и царской мантии, иногда верхом на коне.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63" name="Google Shape;163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1350" y="2025125"/>
            <a:ext cx="2352899" cy="30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43777" y="2081399"/>
            <a:ext cx="2286000" cy="295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90775" y="1929925"/>
            <a:ext cx="1870355" cy="30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7"/>
          <p:cNvSpPr txBox="1"/>
          <p:nvPr/>
        </p:nvSpPr>
        <p:spPr>
          <a:xfrm>
            <a:off x="306350" y="1286075"/>
            <a:ext cx="113802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Наиболее ранние сохранившиеся изображения святого князя Александра Невского относятся в середине XVI века. </a:t>
            </a:r>
            <a:endParaRPr sz="18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67" name="Google Shape;167;p7"/>
          <p:cNvSpPr txBox="1"/>
          <p:nvPr/>
        </p:nvSpPr>
        <p:spPr>
          <a:xfrm>
            <a:off x="2626950" y="5212375"/>
            <a:ext cx="12417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>
                <a:latin typeface="Roboto"/>
                <a:ea typeface="Roboto"/>
                <a:cs typeface="Roboto"/>
                <a:sym typeface="Roboto"/>
              </a:rPr>
              <a:t> Икона XVI в.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7"/>
          <p:cNvSpPr txBox="1"/>
          <p:nvPr/>
        </p:nvSpPr>
        <p:spPr>
          <a:xfrm>
            <a:off x="5765925" y="5212375"/>
            <a:ext cx="12417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>
                <a:latin typeface="Roboto"/>
                <a:ea typeface="Roboto"/>
                <a:cs typeface="Roboto"/>
                <a:sym typeface="Roboto"/>
              </a:rPr>
              <a:t> Икона XIX в.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7"/>
          <p:cNvSpPr txBox="1"/>
          <p:nvPr/>
        </p:nvSpPr>
        <p:spPr>
          <a:xfrm>
            <a:off x="8805100" y="5212375"/>
            <a:ext cx="12417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>
                <a:latin typeface="Roboto"/>
                <a:ea typeface="Roboto"/>
                <a:cs typeface="Roboto"/>
                <a:sym typeface="Roboto"/>
              </a:rPr>
              <a:t> Икона XIX в.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" name="Google Shape;170;p7"/>
          <p:cNvSpPr txBox="1"/>
          <p:nvPr/>
        </p:nvSpPr>
        <p:spPr>
          <a:xfrm>
            <a:off x="4142725" y="420597"/>
            <a:ext cx="4324800" cy="57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Иконография</a:t>
            </a:r>
            <a:endParaRPr b="1" sz="2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8"/>
          <p:cNvPicPr preferRelativeResize="0"/>
          <p:nvPr/>
        </p:nvPicPr>
        <p:blipFill rotWithShape="1">
          <a:blip r:embed="rId3">
            <a:alphaModFix/>
          </a:blip>
          <a:srcRect b="35274" l="15122" r="18145" t="34587"/>
          <a:stretch/>
        </p:blipFill>
        <p:spPr>
          <a:xfrm>
            <a:off x="8625841" y="121920"/>
            <a:ext cx="3413759" cy="90758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8"/>
          <p:cNvSpPr txBox="1"/>
          <p:nvPr/>
        </p:nvSpPr>
        <p:spPr>
          <a:xfrm>
            <a:off x="990600" y="3825240"/>
            <a:ext cx="2209800" cy="57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8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81439" y="230934"/>
            <a:ext cx="1102949" cy="95833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 txBox="1"/>
          <p:nvPr/>
        </p:nvSpPr>
        <p:spPr>
          <a:xfrm>
            <a:off x="487675" y="1493876"/>
            <a:ext cx="11551800" cy="27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1219 год – в семье князя Переяславского Ярослава Всеволодовича и княгини Феодосии родился Александр.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1222 год – маленького Александра начинают обучать ратному делу.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1228 год – отец Александра, князь Ярослав, переезжает из Новгорода в Переяславль. Мальчик вместе с братом Феодором остается на попечении бояр.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1233 год – смерть брата Феодора.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1239 год – князь Александр женится на княжне Александре, дочери полоцкого князя Брячислава. Построение крепости на границе Новгородской и Псковской земель.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1240 год – князь Александр с дружиной выдвигается против войска шведского полководца Биргера. Битва на берегах Невы. Освобождение Пскова.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7548" y="4415101"/>
            <a:ext cx="1892976" cy="235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70849" y="4415101"/>
            <a:ext cx="1778443" cy="235243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8"/>
          <p:cNvSpPr txBox="1"/>
          <p:nvPr/>
        </p:nvSpPr>
        <p:spPr>
          <a:xfrm>
            <a:off x="4331225" y="4954575"/>
            <a:ext cx="1245600" cy="17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>
                <a:latin typeface="Roboto"/>
                <a:ea typeface="Roboto"/>
                <a:cs typeface="Roboto"/>
                <a:sym typeface="Roboto"/>
              </a:rPr>
              <a:t>Бегство шведов на корабли. Лицевой свод XVI в.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p8"/>
          <p:cNvSpPr txBox="1"/>
          <p:nvPr/>
        </p:nvSpPr>
        <p:spPr>
          <a:xfrm>
            <a:off x="9156700" y="5046150"/>
            <a:ext cx="1634100" cy="17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>
                <a:latin typeface="Roboto"/>
                <a:ea typeface="Roboto"/>
                <a:cs typeface="Roboto"/>
                <a:sym typeface="Roboto"/>
              </a:rPr>
              <a:t>Александр Невский в Орде.</a:t>
            </a:r>
            <a:endParaRPr i="1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>
                <a:latin typeface="Roboto"/>
                <a:ea typeface="Roboto"/>
                <a:cs typeface="Roboto"/>
                <a:sym typeface="Roboto"/>
              </a:rPr>
              <a:t>Г. Семирадский. 1876 г.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" name="Google Shape;183;p8"/>
          <p:cNvSpPr txBox="1"/>
          <p:nvPr/>
        </p:nvSpPr>
        <p:spPr>
          <a:xfrm>
            <a:off x="4142725" y="420597"/>
            <a:ext cx="4324800" cy="57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Основные события жизни</a:t>
            </a:r>
            <a:endParaRPr b="1" sz="2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9"/>
          <p:cNvPicPr preferRelativeResize="0"/>
          <p:nvPr/>
        </p:nvPicPr>
        <p:blipFill rotWithShape="1">
          <a:blip r:embed="rId3">
            <a:alphaModFix/>
          </a:blip>
          <a:srcRect b="35274" l="15122" r="18145" t="34587"/>
          <a:stretch/>
        </p:blipFill>
        <p:spPr>
          <a:xfrm>
            <a:off x="8625841" y="121920"/>
            <a:ext cx="3413759" cy="90758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9"/>
          <p:cNvSpPr txBox="1"/>
          <p:nvPr/>
        </p:nvSpPr>
        <p:spPr>
          <a:xfrm>
            <a:off x="990600" y="3825240"/>
            <a:ext cx="2209800" cy="57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9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26071" y="230934"/>
            <a:ext cx="958336" cy="95833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 txBox="1"/>
          <p:nvPr/>
        </p:nvSpPr>
        <p:spPr>
          <a:xfrm>
            <a:off x="529225" y="1499576"/>
            <a:ext cx="11551800" cy="30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1242 год – битва на Чудском озере – Ледовое побоище. Заключение с немцами мира «на всех новгородской воле» (то есть на условиях новгородцев).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Битва с литовцами при Торопце. Победа и долгое преследование неприятеля.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1246 год – кончина князя Ярослава Всеволодовича, отравленного татарами.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1246 год – отъезд князя Александра в Орду.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1250 год – возвращение князя Александра на Русь.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1256 год – выдвижение шведских и немецких полков в Новгородскую землю. Их отступление. Победный финляндский поход дружины князя Александра.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1262 год – поездка князя Александра в Золотую Орду.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1263 год – после тяжелой болезни князь Александр скончался. До этого князь принял постриг с именем Алексий.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2" name="Google Shape;192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84025" y="4477750"/>
            <a:ext cx="1743975" cy="228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87650" y="4686990"/>
            <a:ext cx="1825173" cy="207546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9"/>
          <p:cNvSpPr txBox="1"/>
          <p:nvPr/>
        </p:nvSpPr>
        <p:spPr>
          <a:xfrm>
            <a:off x="4555150" y="5041050"/>
            <a:ext cx="1547100" cy="17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>
                <a:latin typeface="Roboto"/>
                <a:ea typeface="Roboto"/>
                <a:cs typeface="Roboto"/>
                <a:sym typeface="Roboto"/>
              </a:rPr>
              <a:t>Александр Невский принимает папских легатов.</a:t>
            </a:r>
            <a:endParaRPr i="1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>
                <a:latin typeface="Roboto"/>
                <a:ea typeface="Roboto"/>
                <a:cs typeface="Roboto"/>
                <a:sym typeface="Roboto"/>
              </a:rPr>
              <a:t>Г. Семирадский. 1876 г.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9"/>
          <p:cNvSpPr txBox="1"/>
          <p:nvPr/>
        </p:nvSpPr>
        <p:spPr>
          <a:xfrm>
            <a:off x="9060275" y="5365350"/>
            <a:ext cx="15471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>
                <a:latin typeface="Roboto"/>
                <a:ea typeface="Roboto"/>
                <a:cs typeface="Roboto"/>
                <a:sym typeface="Roboto"/>
              </a:rPr>
              <a:t>Кончина </a:t>
            </a:r>
            <a:r>
              <a:rPr i="1" lang="ru-RU">
                <a:latin typeface="Roboto"/>
                <a:ea typeface="Roboto"/>
                <a:cs typeface="Roboto"/>
                <a:sym typeface="Roboto"/>
              </a:rPr>
              <a:t>Александра Невского.</a:t>
            </a:r>
            <a:endParaRPr i="1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>
                <a:latin typeface="Roboto"/>
                <a:ea typeface="Roboto"/>
                <a:cs typeface="Roboto"/>
                <a:sym typeface="Roboto"/>
              </a:rPr>
              <a:t>Г. Семирадский. 1876 г.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9"/>
          <p:cNvSpPr txBox="1"/>
          <p:nvPr/>
        </p:nvSpPr>
        <p:spPr>
          <a:xfrm>
            <a:off x="4142725" y="420597"/>
            <a:ext cx="4324800" cy="57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Основные события жизни</a:t>
            </a:r>
            <a:endParaRPr b="1" sz="2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2020-08-20T03:26:12Z</dcterms:created>
  <dc:creator>Adm</dc:creator>
</cp:coreProperties>
</file>